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BA"/>
    <a:srgbClr val="DBDBDB"/>
    <a:srgbClr val="F3F3F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174B11-A321-4194-B5C8-2E94F10F091C}" v="79" dt="2022-11-11T06:32:06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01" autoAdjust="0"/>
    <p:restoredTop sz="94660"/>
  </p:normalViewPr>
  <p:slideViewPr>
    <p:cSldViewPr snapToGrid="0" snapToObjects="1">
      <p:cViewPr>
        <p:scale>
          <a:sx n="140" d="100"/>
          <a:sy n="140" d="100"/>
        </p:scale>
        <p:origin x="1446" y="102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D0BF7-EA99-3A40-9822-06060F144DB4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01209-17A7-2E47-874C-CBA5F5E7CF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85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01209-17A7-2E47-874C-CBA5F5E7CF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64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6"/>
            <a:ext cx="6425724" cy="2291809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50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8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428169"/>
            <a:ext cx="1700927" cy="9122692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428169"/>
            <a:ext cx="4976786" cy="9122692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35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18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3"/>
            <a:ext cx="6425724" cy="2123513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5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95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58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6" y="2393286"/>
            <a:ext cx="3340169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6" y="3390691"/>
            <a:ext cx="3340169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4" y="2393286"/>
            <a:ext cx="3341481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4" y="3390691"/>
            <a:ext cx="3341481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50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8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8" y="425694"/>
            <a:ext cx="2487081" cy="1811669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6" y="425697"/>
            <a:ext cx="4226069" cy="9125167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8" y="2237362"/>
            <a:ext cx="2487081" cy="731349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22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1"/>
            <a:ext cx="4535805" cy="1254802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69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7"/>
            <a:ext cx="1763924" cy="569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567F-0E3D-9C46-8A29-1CF59E3ED443}" type="datetimeFigureOut">
              <a:rPr lang="en-US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7"/>
            <a:ext cx="2393897" cy="569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7"/>
            <a:ext cx="1763924" cy="569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0E0C0-F8B5-E349-94B1-C8D9A2FD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2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456" rtl="0" eaLnBrk="1" latinLnBrk="0" hangingPunct="1"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92" indent="-370092" algn="l" defTabSz="493456" rtl="0" eaLnBrk="1" latinLnBrk="0" hangingPunct="1">
        <a:spcBef>
          <a:spcPct val="20000"/>
        </a:spcBef>
        <a:buFont typeface="Arial"/>
        <a:buChar char="•"/>
        <a:defRPr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1866" indent="-308410" algn="l" defTabSz="493456" rtl="0" eaLnBrk="1" latinLnBrk="0" hangingPunct="1">
        <a:spcBef>
          <a:spcPct val="20000"/>
        </a:spcBef>
        <a:buFont typeface="Arial"/>
        <a:buChar char="–"/>
        <a:defRPr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defTabSz="493456" rtl="0" eaLnBrk="1" latinLnBrk="0" hangingPunct="1">
        <a:spcBef>
          <a:spcPct val="20000"/>
        </a:spcBef>
        <a:buFont typeface="Arial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defTabSz="493456" rtl="0" eaLnBrk="1" latinLnBrk="0" hangingPunct="1">
        <a:spcBef>
          <a:spcPct val="20000"/>
        </a:spcBef>
        <a:buFont typeface="Arial"/>
        <a:buChar char="–"/>
        <a:defRPr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defTabSz="493456" rtl="0" eaLnBrk="1" latinLnBrk="0" hangingPunct="1">
        <a:spcBef>
          <a:spcPct val="20000"/>
        </a:spcBef>
        <a:buFont typeface="Arial"/>
        <a:buChar char="»"/>
        <a:defRPr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6369" y="1403097"/>
            <a:ext cx="7431712" cy="8795561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15" dirty="0"/>
          </a:p>
        </p:txBody>
      </p:sp>
      <p:sp>
        <p:nvSpPr>
          <p:cNvPr id="16" name="Rectangle 15"/>
          <p:cNvSpPr/>
          <p:nvPr/>
        </p:nvSpPr>
        <p:spPr>
          <a:xfrm>
            <a:off x="229606" y="3671209"/>
            <a:ext cx="4435613" cy="24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046" indent="-185046" algn="just">
              <a:buFont typeface="Wingdings" pitchFamily="2" charset="2"/>
              <a:buChar char="v"/>
            </a:pPr>
            <a:r>
              <a:rPr lang="en-GB" sz="971" b="1" dirty="0">
                <a:solidFill>
                  <a:srgbClr val="0082BA"/>
                </a:solidFill>
                <a:latin typeface="TeX Gyre Heros"/>
                <a:cs typeface="TeX Gyre Heros"/>
              </a:rPr>
              <a:t>FOCUS</a:t>
            </a:r>
            <a:r>
              <a:rPr lang="en-GB" sz="971" dirty="0">
                <a:latin typeface="TeX Gyre Heros"/>
                <a:cs typeface="TeX Gyre Heros"/>
              </a:rPr>
              <a:t>.  In this Special Session….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2626" y="4572954"/>
            <a:ext cx="4191274" cy="391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046" indent="-185046">
              <a:buFont typeface="Wingdings" charset="2"/>
              <a:buChar char="v"/>
            </a:pPr>
            <a:r>
              <a:rPr lang="en-US" sz="971" dirty="0">
                <a:latin typeface="TeX Gyre Heros"/>
                <a:cs typeface="TeX Gyre Heros"/>
              </a:rPr>
              <a:t>List of topics</a:t>
            </a:r>
          </a:p>
          <a:p>
            <a:pPr marL="185046" indent="-185046">
              <a:buFont typeface="Wingdings" charset="2"/>
              <a:buChar char="v"/>
            </a:pPr>
            <a:endParaRPr lang="en-US" sz="971" dirty="0">
              <a:latin typeface="TeX Gyre Heros"/>
              <a:cs typeface="TeX Gyre Hero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08" y="4308873"/>
            <a:ext cx="741550" cy="2417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5046" indent="-185046">
              <a:buFont typeface="Wingdings" pitchFamily="2" charset="2"/>
              <a:buChar char="v"/>
            </a:pPr>
            <a:r>
              <a:rPr lang="en-GB" sz="971" b="1" dirty="0">
                <a:solidFill>
                  <a:srgbClr val="0082BA"/>
                </a:solidFill>
                <a:latin typeface="TeX Gyre Heros"/>
                <a:cs typeface="TeX Gyre Heros"/>
              </a:rPr>
              <a:t>TOPICS</a:t>
            </a: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B26E8E0F-4CE8-46DD-85C1-27177EDC4C52}"/>
              </a:ext>
            </a:extLst>
          </p:cNvPr>
          <p:cNvSpPr txBox="1"/>
          <p:nvPr/>
        </p:nvSpPr>
        <p:spPr>
          <a:xfrm>
            <a:off x="229606" y="8507485"/>
            <a:ext cx="7095892" cy="54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046" indent="-185046" algn="just">
              <a:buFont typeface="Wingdings" pitchFamily="2" charset="2"/>
              <a:buChar char="v"/>
            </a:pPr>
            <a:r>
              <a:rPr lang="en-GB" sz="971" b="1" dirty="0">
                <a:solidFill>
                  <a:srgbClr val="0082BA"/>
                </a:solidFill>
                <a:latin typeface="TeX Gyre Heros"/>
                <a:cs typeface="TeX Gyre Heros"/>
              </a:rPr>
              <a:t>CONFERENCE FORMAT</a:t>
            </a:r>
            <a:r>
              <a:rPr lang="en-GB" sz="971" dirty="0">
                <a:latin typeface="TeX Gyre Heros"/>
                <a:cs typeface="TeX Gyre Heros"/>
              </a:rPr>
              <a:t>. The conference will comprise multi-track sessions for regular papers, to present significant and novel research results with a prospect for a tangible impact on the research area and potential implementations, as well as work-in-progress (</a:t>
            </a:r>
            <a:r>
              <a:rPr lang="en-GB" sz="971" dirty="0" err="1">
                <a:latin typeface="TeX Gyre Heros"/>
                <a:cs typeface="TeX Gyre Heros"/>
              </a:rPr>
              <a:t>WiP</a:t>
            </a:r>
            <a:r>
              <a:rPr lang="en-GB" sz="971" dirty="0">
                <a:latin typeface="TeX Gyre Heros"/>
                <a:cs typeface="TeX Gyre Heros"/>
              </a:rPr>
              <a:t>) and industry practice sessions.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D3B07358-7755-4A31-910F-37F317D77CE7}"/>
              </a:ext>
            </a:extLst>
          </p:cNvPr>
          <p:cNvSpPr/>
          <p:nvPr/>
        </p:nvSpPr>
        <p:spPr>
          <a:xfrm>
            <a:off x="229608" y="7672724"/>
            <a:ext cx="4412767" cy="689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046" indent="-185046" algn="just">
              <a:buFont typeface="Wingdings" pitchFamily="2" charset="2"/>
              <a:buChar char="v"/>
            </a:pPr>
            <a:r>
              <a:rPr lang="en-GB" sz="971" b="1" dirty="0">
                <a:solidFill>
                  <a:srgbClr val="0082BA"/>
                </a:solidFill>
                <a:latin typeface="TeX Gyre Heros"/>
                <a:cs typeface="TeX Gyre Heros"/>
              </a:rPr>
              <a:t>AIM</a:t>
            </a:r>
            <a:r>
              <a:rPr lang="en-GB" sz="971" b="1" dirty="0">
                <a:latin typeface="TeX Gyre Heros"/>
                <a:cs typeface="TeX Gyre Heros"/>
              </a:rPr>
              <a:t>. </a:t>
            </a:r>
            <a:r>
              <a:rPr lang="en-GB" sz="971" dirty="0">
                <a:latin typeface="TeX Gyre Heros"/>
                <a:cs typeface="TeX Gyre Heros"/>
              </a:rPr>
              <a:t>The aim of the Special Session is to bring together researchers and practitioners from the industry and academia and provide them with a platform to report on recent advances and developments in the newly </a:t>
            </a:r>
            <a:r>
              <a:rPr lang="en-GB" sz="971">
                <a:latin typeface="TeX Gyre Heros"/>
                <a:cs typeface="TeX Gyre Heros"/>
              </a:rPr>
              <a:t>emerging areas of …..</a:t>
            </a:r>
            <a:endParaRPr lang="en-GB" sz="971" dirty="0">
              <a:latin typeface="TeX Gyre Heros"/>
              <a:cs typeface="TeX Gyre Heros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EEFCBBBF-C136-454D-A267-E8D0D8A5CB3E}"/>
              </a:ext>
            </a:extLst>
          </p:cNvPr>
          <p:cNvSpPr/>
          <p:nvPr/>
        </p:nvSpPr>
        <p:spPr>
          <a:xfrm>
            <a:off x="229606" y="9047240"/>
            <a:ext cx="2547771" cy="24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046" indent="-185046">
              <a:buFont typeface="Wingdings" pitchFamily="2" charset="2"/>
              <a:buChar char="v"/>
            </a:pPr>
            <a:r>
              <a:rPr lang="en-GB" sz="971" b="1" dirty="0">
                <a:solidFill>
                  <a:srgbClr val="0082BA"/>
                </a:solidFill>
                <a:latin typeface="TeX Gyre Heros"/>
                <a:cs typeface="TeX Gyre Heros"/>
              </a:rPr>
              <a:t>AUTHOR’S SCHEDULE (2023)</a:t>
            </a: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B13241C5-C4DF-417E-BE9C-9D5B39F65E3F}"/>
              </a:ext>
            </a:extLst>
          </p:cNvPr>
          <p:cNvSpPr/>
          <p:nvPr/>
        </p:nvSpPr>
        <p:spPr>
          <a:xfrm>
            <a:off x="395597" y="9257404"/>
            <a:ext cx="3551438" cy="689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71" dirty="0">
                <a:solidFill>
                  <a:srgbClr val="0082BA"/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r>
              <a:rPr lang="en-GB" sz="971" dirty="0">
                <a:solidFill>
                  <a:srgbClr val="0082BA"/>
                </a:solidFill>
                <a:latin typeface="TeX Gyre Heros"/>
                <a:cs typeface="TeX Gyre Heros"/>
              </a:rPr>
              <a:t>Regular and special sessions papers</a:t>
            </a:r>
          </a:p>
          <a:p>
            <a:pPr algn="just"/>
            <a:r>
              <a:rPr lang="pt-BR" sz="971" dirty="0">
                <a:latin typeface="TeX Gyre Heros"/>
                <a:cs typeface="TeX Gyre Heros"/>
              </a:rPr>
              <a:t>     Submission deadline ................................  </a:t>
            </a:r>
            <a:r>
              <a:rPr lang="pt-BR" sz="971" dirty="0">
                <a:solidFill>
                  <a:srgbClr val="0082BA"/>
                </a:solidFill>
                <a:latin typeface="TeX Gyre Heros"/>
                <a:cs typeface="TeX Gyre Heros"/>
              </a:rPr>
              <a:t>March 31</a:t>
            </a:r>
          </a:p>
          <a:p>
            <a:pPr algn="just"/>
            <a:r>
              <a:rPr lang="pt-BR" sz="971" dirty="0">
                <a:latin typeface="TeX Gyre Heros"/>
                <a:cs typeface="TeX Gyre Heros"/>
              </a:rPr>
              <a:t>     Acceptance notification ...........................  </a:t>
            </a:r>
            <a:r>
              <a:rPr lang="pt-BR" sz="971" dirty="0">
                <a:solidFill>
                  <a:srgbClr val="0082BA"/>
                </a:solidFill>
                <a:latin typeface="TeX Gyre Heros"/>
                <a:cs typeface="TeX Gyre Heros"/>
              </a:rPr>
              <a:t>May 5</a:t>
            </a:r>
          </a:p>
          <a:p>
            <a:pPr algn="just"/>
            <a:r>
              <a:rPr lang="pt-BR" sz="971" dirty="0">
                <a:latin typeface="TeX Gyre Heros"/>
                <a:cs typeface="TeX Gyre Heros"/>
              </a:rPr>
              <a:t>     Deadline for final manuscripts .................  </a:t>
            </a:r>
            <a:r>
              <a:rPr lang="pt-BR" sz="971" dirty="0">
                <a:solidFill>
                  <a:srgbClr val="0082BA"/>
                </a:solidFill>
                <a:latin typeface="TeX Gyre Heros"/>
                <a:cs typeface="TeX Gyre Heros"/>
              </a:rPr>
              <a:t>June 16</a:t>
            </a:r>
            <a:endParaRPr lang="en-GB" sz="971" dirty="0">
              <a:solidFill>
                <a:srgbClr val="0082BA"/>
              </a:solidFill>
              <a:latin typeface="TeX Gyre Heros"/>
              <a:cs typeface="TeX Gyre Heros"/>
            </a:endParaRP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6D9215BD-5D2F-409B-B1DD-ADA1F54DD5B9}"/>
              </a:ext>
            </a:extLst>
          </p:cNvPr>
          <p:cNvSpPr/>
          <p:nvPr/>
        </p:nvSpPr>
        <p:spPr>
          <a:xfrm>
            <a:off x="3867076" y="9272454"/>
            <a:ext cx="3525100" cy="689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71" dirty="0">
                <a:solidFill>
                  <a:srgbClr val="0082BA"/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r>
              <a:rPr lang="en-GB" sz="971" dirty="0">
                <a:solidFill>
                  <a:srgbClr val="0082BA"/>
                </a:solidFill>
                <a:latin typeface="TeX Gyre Heros"/>
                <a:cs typeface="TeX Gyre Heros"/>
              </a:rPr>
              <a:t>Work-in-progress/Industry practice papers</a:t>
            </a:r>
          </a:p>
          <a:p>
            <a:r>
              <a:rPr lang="pt-BR" sz="971" dirty="0">
                <a:latin typeface="TeX Gyre Heros"/>
                <a:cs typeface="TeX Gyre Heros"/>
              </a:rPr>
              <a:t>     </a:t>
            </a:r>
            <a:r>
              <a:rPr lang="en-GB" sz="971" dirty="0">
                <a:latin typeface="TeX Gyre Heros"/>
                <a:cs typeface="TeX Gyre Heros"/>
              </a:rPr>
              <a:t>Submission</a:t>
            </a:r>
            <a:r>
              <a:rPr lang="pt-BR" sz="971" dirty="0">
                <a:latin typeface="TeX Gyre Heros"/>
                <a:cs typeface="TeX Gyre Heros"/>
              </a:rPr>
              <a:t> deadline ................................  </a:t>
            </a:r>
            <a:r>
              <a:rPr lang="pt-BR" sz="971" dirty="0">
                <a:solidFill>
                  <a:srgbClr val="0082BA"/>
                </a:solidFill>
                <a:latin typeface="TeX Gyre Heros"/>
                <a:cs typeface="TeX Gyre Heros"/>
              </a:rPr>
              <a:t>May 12</a:t>
            </a:r>
          </a:p>
          <a:p>
            <a:r>
              <a:rPr lang="pt-BR" sz="971" dirty="0">
                <a:latin typeface="TeX Gyre Heros"/>
                <a:cs typeface="TeX Gyre Heros"/>
              </a:rPr>
              <a:t>     Acceptance notification ...........................  </a:t>
            </a:r>
            <a:r>
              <a:rPr lang="pt-BR" sz="971" dirty="0">
                <a:solidFill>
                  <a:srgbClr val="0082BA"/>
                </a:solidFill>
                <a:latin typeface="TeX Gyre Heros"/>
                <a:cs typeface="TeX Gyre Heros"/>
              </a:rPr>
              <a:t>June 9 </a:t>
            </a:r>
          </a:p>
          <a:p>
            <a:r>
              <a:rPr lang="pt-BR" sz="971" dirty="0">
                <a:latin typeface="TeX Gyre Heros"/>
                <a:cs typeface="TeX Gyre Heros"/>
              </a:rPr>
              <a:t>     Deadline for final manuscripts .................  </a:t>
            </a:r>
            <a:r>
              <a:rPr lang="pt-BR" sz="971">
                <a:solidFill>
                  <a:srgbClr val="0082BA"/>
                </a:solidFill>
                <a:latin typeface="TeX Gyre Heros"/>
                <a:cs typeface="TeX Gyre Heros"/>
              </a:rPr>
              <a:t>June 16 </a:t>
            </a:r>
            <a:endParaRPr lang="en-GB" sz="971" dirty="0">
              <a:solidFill>
                <a:srgbClr val="0082BA"/>
              </a:solidFill>
              <a:latin typeface="TeX Gyre Heros"/>
              <a:cs typeface="TeX Gyre Heros"/>
            </a:endParaRPr>
          </a:p>
        </p:txBody>
      </p:sp>
      <p:sp>
        <p:nvSpPr>
          <p:cNvPr id="32" name="Rectangle 4"/>
          <p:cNvSpPr/>
          <p:nvPr/>
        </p:nvSpPr>
        <p:spPr>
          <a:xfrm>
            <a:off x="244412" y="1740048"/>
            <a:ext cx="657436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82BA"/>
                </a:solidFill>
                <a:latin typeface="TeX Gyre Heros"/>
                <a:cs typeface="TeX Gyre Heros"/>
              </a:rPr>
              <a:t>Call for Papers </a:t>
            </a:r>
          </a:p>
          <a:p>
            <a:pPr algn="ctr"/>
            <a:r>
              <a:rPr lang="en-GB" sz="1400" b="1" dirty="0">
                <a:solidFill>
                  <a:srgbClr val="0082BA"/>
                </a:solidFill>
                <a:latin typeface="TeX Gyre Heros"/>
                <a:cs typeface="TeX Gyre Heros"/>
              </a:rPr>
              <a:t>SSXY - </a:t>
            </a:r>
            <a:r>
              <a:rPr lang="en-US" sz="1400" b="1" dirty="0">
                <a:solidFill>
                  <a:srgbClr val="0082BA"/>
                </a:solidFill>
                <a:latin typeface="TeX Gyre Heros"/>
                <a:cs typeface="TeX Gyre Heros"/>
              </a:rPr>
              <a:t> Title of the Special Session</a:t>
            </a:r>
          </a:p>
          <a:p>
            <a:pPr algn="ctr"/>
            <a:endParaRPr lang="en-GB" sz="600" b="1" dirty="0">
              <a:solidFill>
                <a:srgbClr val="0082BA"/>
              </a:solidFill>
              <a:latin typeface="TeX Gyre Heros"/>
              <a:cs typeface="TeX Gyre Heros"/>
            </a:endParaRPr>
          </a:p>
          <a:p>
            <a:pPr algn="ctr"/>
            <a:r>
              <a:rPr lang="en-GB" sz="1400" b="1" dirty="0">
                <a:solidFill>
                  <a:srgbClr val="0082BA"/>
                </a:solidFill>
                <a:latin typeface="TeX Gyre Heros"/>
                <a:cs typeface="TeX Gyre Heros"/>
              </a:rPr>
              <a:t>Organized and Co-Chaired by (sorted by last name)</a:t>
            </a:r>
          </a:p>
          <a:p>
            <a:pPr algn="ctr"/>
            <a:r>
              <a:rPr lang="en-US" sz="1100" b="1" dirty="0">
                <a:solidFill>
                  <a:srgbClr val="0082BA"/>
                </a:solidFill>
                <a:latin typeface="TeX Gyre Heros"/>
                <a:cs typeface="TeX Gyre Heros"/>
              </a:rPr>
              <a:t>Name Surname</a:t>
            </a:r>
            <a:r>
              <a:rPr lang="en-GB" sz="1100" b="1" baseline="30000" dirty="0">
                <a:solidFill>
                  <a:srgbClr val="0082BA"/>
                </a:solidFill>
                <a:latin typeface="TeX Gyre Heros"/>
                <a:cs typeface="TeX Gyre Heros"/>
              </a:rPr>
              <a:t> 1</a:t>
            </a:r>
            <a:r>
              <a:rPr lang="en-US" sz="1100" b="1" dirty="0">
                <a:solidFill>
                  <a:srgbClr val="0082BA"/>
                </a:solidFill>
                <a:latin typeface="TeX Gyre Heros"/>
                <a:cs typeface="TeX Gyre Heros"/>
              </a:rPr>
              <a:t>, Name Surname </a:t>
            </a:r>
            <a:r>
              <a:rPr lang="en-US" sz="1100" b="1" baseline="30000" dirty="0">
                <a:solidFill>
                  <a:srgbClr val="0082BA"/>
                </a:solidFill>
                <a:latin typeface="TeX Gyre Heros"/>
                <a:cs typeface="TeX Gyre Heros"/>
              </a:rPr>
              <a:t>2</a:t>
            </a:r>
            <a:r>
              <a:rPr lang="en-US" sz="1100" b="1" dirty="0">
                <a:solidFill>
                  <a:srgbClr val="0082BA"/>
                </a:solidFill>
                <a:latin typeface="TeX Gyre Heros"/>
                <a:cs typeface="TeX Gyre Heros"/>
              </a:rPr>
              <a:t>, …</a:t>
            </a:r>
            <a:endParaRPr lang="en-GB" sz="1100" b="1" baseline="30000" dirty="0">
              <a:solidFill>
                <a:srgbClr val="0082BA"/>
              </a:solidFill>
              <a:latin typeface="Wingdings"/>
              <a:ea typeface="Wingdings"/>
              <a:cs typeface="Wingdings"/>
              <a:sym typeface="Wingdings"/>
            </a:endParaRPr>
          </a:p>
          <a:p>
            <a:pPr algn="ctr"/>
            <a:r>
              <a:rPr lang="en-US" sz="600" b="1" dirty="0">
                <a:solidFill>
                  <a:srgbClr val="0082BA"/>
                </a:solidFill>
                <a:latin typeface="TeX Gyre Heros"/>
                <a:cs typeface="TeX Gyre Heros"/>
              </a:rPr>
              <a:t> </a:t>
            </a:r>
            <a:endParaRPr lang="en-GB" sz="600" dirty="0">
              <a:solidFill>
                <a:srgbClr val="0082BA"/>
              </a:solidFill>
              <a:latin typeface="TeX Gyre Heros"/>
              <a:cs typeface="TeX Gyre Heros"/>
            </a:endParaRPr>
          </a:p>
          <a:p>
            <a:pPr algn="ctr"/>
            <a:r>
              <a:rPr lang="en-GB" sz="1100" b="1" baseline="30000" dirty="0">
                <a:solidFill>
                  <a:srgbClr val="0082BA"/>
                </a:solidFill>
                <a:latin typeface="TeX Gyre Heros"/>
                <a:cs typeface="TeX Gyre Heros"/>
              </a:rPr>
              <a:t>1 </a:t>
            </a:r>
            <a:r>
              <a:rPr lang="en-GB" sz="1100" b="1" dirty="0">
                <a:solidFill>
                  <a:srgbClr val="0082BA"/>
                </a:solidFill>
                <a:latin typeface="TeX Gyre Heros"/>
                <a:cs typeface="TeX Gyre Heros"/>
              </a:rPr>
              <a:t>Affiliation</a:t>
            </a:r>
            <a:endParaRPr lang="en-GB" sz="1100" dirty="0">
              <a:solidFill>
                <a:srgbClr val="0082BA"/>
              </a:solidFill>
              <a:latin typeface="TeX Gyre Heros"/>
              <a:cs typeface="TeX Gyre Heros"/>
            </a:endParaRPr>
          </a:p>
          <a:p>
            <a:pPr algn="ctr"/>
            <a:r>
              <a:rPr lang="en-GB" sz="1100" b="1" baseline="30000" dirty="0">
                <a:solidFill>
                  <a:srgbClr val="0082BA"/>
                </a:solidFill>
                <a:latin typeface="TeX Gyre Heros"/>
                <a:cs typeface="TeX Gyre Heros"/>
              </a:rPr>
              <a:t>2 </a:t>
            </a:r>
            <a:r>
              <a:rPr lang="en-GB" sz="1100" b="1" dirty="0">
                <a:solidFill>
                  <a:srgbClr val="0082BA"/>
                </a:solidFill>
                <a:latin typeface="TeX Gyre Heros"/>
                <a:cs typeface="TeX Gyre Heros"/>
              </a:rPr>
              <a:t>Affiliation</a:t>
            </a:r>
            <a:endParaRPr lang="en-GB" sz="1100" dirty="0">
              <a:solidFill>
                <a:srgbClr val="0082BA"/>
              </a:solidFill>
              <a:latin typeface="TeX Gyre Heros"/>
              <a:cs typeface="TeX Gyre Heros"/>
            </a:endParaRPr>
          </a:p>
          <a:p>
            <a:pPr algn="ctr"/>
            <a:endParaRPr lang="en-GB" sz="1100" dirty="0">
              <a:solidFill>
                <a:srgbClr val="3366FF"/>
              </a:solidFill>
              <a:latin typeface="TeX Gyre Heros"/>
              <a:cs typeface="TeX Gyre Heros"/>
            </a:endParaRPr>
          </a:p>
        </p:txBody>
      </p:sp>
      <p:pic>
        <p:nvPicPr>
          <p:cNvPr id="2" name="Imagen 5">
            <a:extLst>
              <a:ext uri="{FF2B5EF4-FFF2-40B4-BE49-F238E27FC236}">
                <a16:creationId xmlns:a16="http://schemas.microsoft.com/office/drawing/2014/main" id="{1A326D61-6173-D843-551E-7B6E1DEB09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365"/>
          <a:stretch/>
        </p:blipFill>
        <p:spPr>
          <a:xfrm>
            <a:off x="342626" y="202425"/>
            <a:ext cx="3880275" cy="991286"/>
          </a:xfrm>
          <a:prstGeom prst="rect">
            <a:avLst/>
          </a:prstGeom>
        </p:spPr>
      </p:pic>
      <p:pic>
        <p:nvPicPr>
          <p:cNvPr id="3" name="Imagen 6">
            <a:extLst>
              <a:ext uri="{FF2B5EF4-FFF2-40B4-BE49-F238E27FC236}">
                <a16:creationId xmlns:a16="http://schemas.microsoft.com/office/drawing/2014/main" id="{BBEFF072-6FBE-768F-D7BE-404371C373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01" t="12546" r="3246" b="15947"/>
          <a:stretch/>
        </p:blipFill>
        <p:spPr>
          <a:xfrm>
            <a:off x="4076323" y="482195"/>
            <a:ext cx="3118960" cy="605118"/>
          </a:xfrm>
          <a:prstGeom prst="rect">
            <a:avLst/>
          </a:prstGeom>
        </p:spPr>
      </p:pic>
      <p:pic>
        <p:nvPicPr>
          <p:cNvPr id="4" name="Picture 3" descr="IEEE_blue.png">
            <a:extLst>
              <a:ext uri="{FF2B5EF4-FFF2-40B4-BE49-F238E27FC236}">
                <a16:creationId xmlns:a16="http://schemas.microsoft.com/office/drawing/2014/main" id="{0EA22940-970E-790A-960E-CDAB218DD9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69" y="10298730"/>
            <a:ext cx="1059259" cy="309613"/>
          </a:xfrm>
          <a:prstGeom prst="rect">
            <a:avLst/>
          </a:prstGeom>
        </p:spPr>
      </p:pic>
      <p:pic>
        <p:nvPicPr>
          <p:cNvPr id="5" name="Picture 4" descr="ies_logo.png">
            <a:extLst>
              <a:ext uri="{FF2B5EF4-FFF2-40B4-BE49-F238E27FC236}">
                <a16:creationId xmlns:a16="http://schemas.microsoft.com/office/drawing/2014/main" id="{ECDE5577-232E-BBD4-9474-8470DFA528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712" y="10262852"/>
            <a:ext cx="978603" cy="3454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F25B642-9EA9-B3F2-FCF5-43659F74B595}"/>
              </a:ext>
            </a:extLst>
          </p:cNvPr>
          <p:cNvSpPr/>
          <p:nvPr/>
        </p:nvSpPr>
        <p:spPr>
          <a:xfrm>
            <a:off x="5341085" y="10166063"/>
            <a:ext cx="1758153" cy="5079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50" dirty="0" err="1">
                <a:solidFill>
                  <a:schemeClr val="bg1"/>
                </a:solidFill>
                <a:latin typeface="TeX Gyre Adventor"/>
                <a:cs typeface="TeX Gyre Adventor"/>
              </a:rPr>
              <a:t>www.ieee-etfa.org</a:t>
            </a:r>
            <a:endParaRPr lang="en-GB" sz="1050" dirty="0">
              <a:solidFill>
                <a:schemeClr val="bg1"/>
              </a:solidFill>
              <a:latin typeface="TeX Gyre Adventor"/>
              <a:cs typeface="TeX Gyre Adventor"/>
            </a:endParaRPr>
          </a:p>
          <a:p>
            <a:pPr algn="r"/>
            <a:r>
              <a:rPr lang="en-GB" sz="1050" dirty="0">
                <a:solidFill>
                  <a:schemeClr val="bg1"/>
                </a:solidFill>
                <a:latin typeface="TeX Gyre Adventor"/>
                <a:cs typeface="TeX Gyre Adventor"/>
              </a:rPr>
              <a:t>etfa2023@ugal.ro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9115B2-F228-E252-CCA4-9B111604953D}"/>
              </a:ext>
            </a:extLst>
          </p:cNvPr>
          <p:cNvSpPr/>
          <p:nvPr/>
        </p:nvSpPr>
        <p:spPr>
          <a:xfrm>
            <a:off x="5341085" y="10160139"/>
            <a:ext cx="1751803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DCA1BA-63AF-3FD5-6A8F-6C2BBED75147}"/>
              </a:ext>
            </a:extLst>
          </p:cNvPr>
          <p:cNvSpPr/>
          <p:nvPr/>
        </p:nvSpPr>
        <p:spPr>
          <a:xfrm>
            <a:off x="410570" y="10166064"/>
            <a:ext cx="486305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2" descr="Dunarea de Jos&quot; University of Galati : Rankings, Fees &amp; Courses Details |  QSChina">
            <a:extLst>
              <a:ext uri="{FF2B5EF4-FFF2-40B4-BE49-F238E27FC236}">
                <a16:creationId xmlns:a16="http://schemas.microsoft.com/office/drawing/2014/main" id="{1E2585C4-277E-E05E-94D8-3DD0245AB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466" y="10248832"/>
            <a:ext cx="421112" cy="42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19">
            <a:extLst>
              <a:ext uri="{FF2B5EF4-FFF2-40B4-BE49-F238E27FC236}">
                <a16:creationId xmlns:a16="http://schemas.microsoft.com/office/drawing/2014/main" id="{38173888-BE75-F763-EBE9-4CF989E003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6502" y="10288488"/>
            <a:ext cx="911103" cy="31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5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200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TeX Gyre Adventor</vt:lpstr>
      <vt:lpstr>TeX Gyre Heros</vt:lpstr>
      <vt:lpstr>Wingdings</vt:lpstr>
      <vt:lpstr>Office Theme</vt:lpstr>
      <vt:lpstr>PowerPoint Presentation</vt:lpstr>
    </vt:vector>
  </TitlesOfParts>
  <Company>ETSE, UAB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  Vilanova</dc:creator>
  <cp:lastModifiedBy>Marian Barbu</cp:lastModifiedBy>
  <cp:revision>112</cp:revision>
  <cp:lastPrinted>2019-11-28T13:48:51Z</cp:lastPrinted>
  <dcterms:created xsi:type="dcterms:W3CDTF">2018-10-30T19:39:00Z</dcterms:created>
  <dcterms:modified xsi:type="dcterms:W3CDTF">2022-11-11T06:33:23Z</dcterms:modified>
</cp:coreProperties>
</file>